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4" autoAdjust="0"/>
  </p:normalViewPr>
  <p:slideViewPr>
    <p:cSldViewPr>
      <p:cViewPr>
        <p:scale>
          <a:sx n="35" d="100"/>
          <a:sy n="35" d="100"/>
        </p:scale>
        <p:origin x="-114" y="-1578"/>
      </p:cViewPr>
      <p:guideLst>
        <p:guide orient="horz" pos="216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2743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EBA-2B52-4461-B8BD-CB0A2BCC918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04D-3128-4536-B9A7-8B0CFED2392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886200"/>
            <a:ext cx="1920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007889"/>
            <a:ext cx="23317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EBA-2B52-4461-B8BD-CB0A2BCC918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04D-3128-4536-B9A7-8B0CFED23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EBA-2B52-4461-B8BD-CB0A2BCC918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04D-3128-4536-B9A7-8B0CFED23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237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EBA-2B52-4461-B8BD-CB0A2BCC918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04D-3128-4536-B9A7-8B0CFED239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8800" y="1600200"/>
            <a:ext cx="23774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4962526"/>
            <a:ext cx="23655339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3462339"/>
            <a:ext cx="23655339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EBA-2B52-4461-B8BD-CB0A2BCC918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04D-3128-4536-B9A7-8B0CFED23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1600200"/>
            <a:ext cx="11201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4401800" y="1600200"/>
            <a:ext cx="11201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237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EBA-2B52-4461-B8BD-CB0A2BCC918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04D-3128-4536-B9A7-8B0CFED23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4401800" y="2209800"/>
            <a:ext cx="11201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209800"/>
            <a:ext cx="11201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2377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0"/>
            <a:ext cx="11201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401800" y="1600200"/>
            <a:ext cx="11201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EBA-2B52-4461-B8BD-CB0A2BCC918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04D-3128-4536-B9A7-8B0CFED23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2377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EBA-2B52-4461-B8BD-CB0A2BCC918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04D-3128-4536-B9A7-8B0CFED23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EBA-2B52-4461-B8BD-CB0A2BCC918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04D-3128-4536-B9A7-8B0CFED23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887200" y="1447800"/>
            <a:ext cx="13944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44" y="1447800"/>
            <a:ext cx="8915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7944" y="2547892"/>
            <a:ext cx="8915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EBA-2B52-4461-B8BD-CB0A2BCC918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04D-3128-4536-B9A7-8B0CFED23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43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8915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972032" y="1447800"/>
            <a:ext cx="1025956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547891"/>
            <a:ext cx="8915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AEBA-2B52-4461-B8BD-CB0A2BCC918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1104D-3128-4536-B9A7-8B0CFED239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743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23774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1"/>
            <a:ext cx="2377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45000" y="6356351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AA8AEBA-2B52-4461-B8BD-CB0A2BCC9183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31400" y="6356351"/>
            <a:ext cx="297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E61104D-3128-4536-B9A7-8B0CFED2392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9000" y="574876"/>
            <a:ext cx="8305800" cy="79672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Helvetica" pitchFamily="34" charset="0"/>
              </a:rPr>
              <a:t>Central High School</a:t>
            </a:r>
            <a:endParaRPr lang="en-US" sz="5400" b="1" dirty="0">
              <a:solidFill>
                <a:schemeClr val="tx1"/>
              </a:solidFill>
              <a:latin typeface="Helvetic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50200" y="2643541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" pitchFamily="34" charset="0"/>
              </a:rPr>
              <a:t>MID-ATLANTIC REGION</a:t>
            </a:r>
            <a:endParaRPr lang="en-US" sz="3200" dirty="0">
              <a:latin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26250" y="4578896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81000"/>
            <a:ext cx="8686800" cy="5791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1340" y="1495485"/>
            <a:ext cx="30838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788" y="1779517"/>
            <a:ext cx="3962400" cy="3274987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885538"/>
            <a:ext cx="4699051" cy="306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16600" y="1076743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Heat Pump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Carrier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Typical 1 – 3 ton units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516600" y="35814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Energy Recovery Unit Selection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SEMCO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Packaged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Water to water source heat pumps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Enthalpy &amp; Sensible wheels</a:t>
            </a:r>
            <a:endParaRPr lang="en-US" sz="3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75" y="762000"/>
            <a:ext cx="8565165" cy="514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144" y="762000"/>
            <a:ext cx="8573056" cy="514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9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96400" y="6096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Electricity increase 45%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Energy decrease 35%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Savings of $19074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Helvetica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712" y="4191000"/>
            <a:ext cx="90230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254" y="3886200"/>
            <a:ext cx="6576227" cy="219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00" y="457200"/>
            <a:ext cx="6450895" cy="293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805" y="1132820"/>
            <a:ext cx="8598145" cy="488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27746"/>
            <a:ext cx="8694768" cy="62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33400"/>
            <a:ext cx="520220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2895600"/>
            <a:ext cx="7158877" cy="349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69000" y="6096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Heat Pump closet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Typical for classrooms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Achieves mitigation of sound through wall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Meets ANSI S12.60 standard</a:t>
            </a:r>
            <a:endParaRPr lang="en-US" sz="3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413" y="76200"/>
            <a:ext cx="5030644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88318" y="2133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Low Frequencies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Heat Pump emits most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Mitigate sound through ductwork</a:t>
            </a:r>
            <a:endParaRPr lang="en-US" sz="3200" dirty="0"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88318" y="522982"/>
            <a:ext cx="7167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NC 30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Low frequency issues</a:t>
            </a:r>
            <a:r>
              <a:rPr lang="en-US" dirty="0"/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88318" y="4267200"/>
            <a:ext cx="6938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NC 27 achieved</a:t>
            </a:r>
            <a:endParaRPr lang="en-US" sz="3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5" y="315913"/>
            <a:ext cx="8693150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0" y="246583"/>
            <a:ext cx="8382000" cy="63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516600" y="1556194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Cost Difference of $3643.89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Duration Difference of 2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Coordination Issues Difference of 2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138488"/>
            <a:ext cx="8915400" cy="124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0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0" y="609600"/>
            <a:ext cx="807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34" charset="0"/>
              </a:rPr>
              <a:t>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Helvetica" pitchFamily="34" charset="0"/>
              </a:rPr>
              <a:t>REDUCE</a:t>
            </a:r>
            <a:r>
              <a:rPr lang="en-US" sz="3200" dirty="0">
                <a:latin typeface="Helvetica" pitchFamily="34" charset="0"/>
              </a:rPr>
              <a:t> energy 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Helvetica" pitchFamily="34" charset="0"/>
              </a:rPr>
              <a:t>REDUCE</a:t>
            </a:r>
            <a:r>
              <a:rPr lang="en-US" sz="3200" dirty="0">
                <a:latin typeface="Helvetica" pitchFamily="34" charset="0"/>
              </a:rPr>
              <a:t> environmental impact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latin typeface="Helvetica" pitchFamily="34" charset="0"/>
              </a:rPr>
              <a:t>INCREASE</a:t>
            </a:r>
            <a:r>
              <a:rPr lang="en-US" sz="3200" dirty="0">
                <a:latin typeface="Helvetica" pitchFamily="34" charset="0"/>
              </a:rPr>
              <a:t> maintainability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92800" y="609600"/>
            <a:ext cx="784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Helvetica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GCHP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Helvetica" pitchFamily="34" charset="0"/>
              </a:rPr>
              <a:t>REDUCED</a:t>
            </a:r>
            <a:r>
              <a:rPr lang="en-US" sz="3200" dirty="0" smtClean="0">
                <a:latin typeface="Helvetica" pitchFamily="34" charset="0"/>
              </a:rPr>
              <a:t> site 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</a:rPr>
              <a:t>INCREASED</a:t>
            </a:r>
            <a:r>
              <a:rPr lang="en-US" sz="3200" dirty="0" smtClean="0">
                <a:latin typeface="Helvetica" pitchFamily="34" charset="0"/>
              </a:rPr>
              <a:t> environmental impact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Helvetica" pitchFamily="34" charset="0"/>
              </a:rPr>
              <a:t>INCREASED</a:t>
            </a:r>
            <a:r>
              <a:rPr lang="en-US" sz="3200" dirty="0" smtClean="0">
                <a:latin typeface="Helvetica" pitchFamily="34" charset="0"/>
              </a:rPr>
              <a:t> maintainability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Helvetica" pitchFamily="34" charset="0"/>
            </a:endParaRPr>
          </a:p>
          <a:p>
            <a:pPr lvl="2"/>
            <a:r>
              <a:rPr lang="en-US" sz="3200" dirty="0" smtClean="0">
                <a:latin typeface="Helvetica" pitchFamily="34" charset="0"/>
              </a:rPr>
              <a:t> </a:t>
            </a:r>
            <a:endParaRPr lang="en-US" sz="3200" dirty="0"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0" y="3896142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Heat Pump Closet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Helvetica" pitchFamily="34" charset="0"/>
              </a:rPr>
              <a:t>MEETS</a:t>
            </a:r>
            <a:r>
              <a:rPr lang="en-US" sz="3200" dirty="0" smtClean="0">
                <a:latin typeface="Helvetica" pitchFamily="34" charset="0"/>
              </a:rPr>
              <a:t> ANSI standards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Helvetica" pitchFamily="34" charset="0"/>
              </a:rPr>
              <a:t>NOT</a:t>
            </a:r>
            <a:r>
              <a:rPr lang="en-US" sz="3200" dirty="0" smtClean="0">
                <a:latin typeface="Helvetica" pitchFamily="34" charset="0"/>
              </a:rPr>
              <a:t> feasible to construct</a:t>
            </a:r>
            <a:endParaRPr lang="en-US" sz="3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8800" y="698242"/>
            <a:ext cx="838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vetica" pitchFamily="34" charset="0"/>
              </a:rPr>
              <a:t>Acknowledgements</a:t>
            </a:r>
          </a:p>
          <a:p>
            <a:pPr algn="ctr"/>
            <a:endParaRPr lang="en-US" sz="3200" dirty="0">
              <a:latin typeface="Helvetica" pitchFamily="34" charset="0"/>
            </a:endParaRPr>
          </a:p>
          <a:p>
            <a:pPr algn="ctr"/>
            <a:r>
              <a:rPr lang="en-US" sz="3200" dirty="0" smtClean="0">
                <a:latin typeface="Helvetica" pitchFamily="34" charset="0"/>
              </a:rPr>
              <a:t>Jacobs</a:t>
            </a:r>
          </a:p>
          <a:p>
            <a:pPr algn="ctr"/>
            <a:r>
              <a:rPr lang="en-US" sz="3200" dirty="0" smtClean="0">
                <a:latin typeface="Helvetica" pitchFamily="34" charset="0"/>
              </a:rPr>
              <a:t>SHW Group</a:t>
            </a:r>
          </a:p>
          <a:p>
            <a:pPr algn="ctr"/>
            <a:r>
              <a:rPr lang="en-US" sz="3200" dirty="0" smtClean="0">
                <a:latin typeface="Helvetica" pitchFamily="34" charset="0"/>
              </a:rPr>
              <a:t>Thesis Advisor</a:t>
            </a:r>
          </a:p>
          <a:p>
            <a:pPr algn="ctr"/>
            <a:r>
              <a:rPr lang="en-US" sz="3200" dirty="0" smtClean="0">
                <a:latin typeface="Helvetica" pitchFamily="34" charset="0"/>
              </a:rPr>
              <a:t>AE Faculty</a:t>
            </a:r>
          </a:p>
          <a:p>
            <a:pPr algn="ctr"/>
            <a:r>
              <a:rPr lang="en-US" sz="3200" dirty="0" smtClean="0">
                <a:latin typeface="Helvetica" pitchFamily="34" charset="0"/>
              </a:rPr>
              <a:t>Family &amp; Friends</a:t>
            </a:r>
          </a:p>
          <a:p>
            <a:pPr algn="ctr"/>
            <a:r>
              <a:rPr lang="en-US" sz="3200" dirty="0" smtClean="0">
                <a:latin typeface="Helvetica" pitchFamily="34" charset="0"/>
              </a:rPr>
              <a:t>Classmates</a:t>
            </a:r>
          </a:p>
          <a:p>
            <a:pPr algn="ctr"/>
            <a:endParaRPr lang="en-US" sz="3200" dirty="0">
              <a:latin typeface="Helvetica" pitchFamily="34" charset="0"/>
            </a:endParaRPr>
          </a:p>
          <a:p>
            <a:pPr algn="ctr"/>
            <a:r>
              <a:rPr lang="en-US" sz="3200" dirty="0" smtClean="0">
                <a:latin typeface="Helvetica" pitchFamily="34" charset="0"/>
              </a:rPr>
              <a:t>THANK YOU!</a:t>
            </a:r>
            <a:endParaRPr lang="en-US" sz="3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81000"/>
            <a:ext cx="8686800" cy="5791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1340" y="1495485"/>
            <a:ext cx="30838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97600" y="381000"/>
            <a:ext cx="754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Central High School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1</a:t>
            </a:r>
            <a:r>
              <a:rPr lang="en-US" sz="3200" baseline="30000" dirty="0" smtClean="0">
                <a:latin typeface="Helvetica" pitchFamily="34" charset="0"/>
              </a:rPr>
              <a:t>st</a:t>
            </a:r>
            <a:r>
              <a:rPr lang="en-US" sz="3200" dirty="0" smtClean="0">
                <a:latin typeface="Helvetica" pitchFamily="34" charset="0"/>
              </a:rPr>
              <a:t> floor renovation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2</a:t>
            </a:r>
            <a:r>
              <a:rPr lang="en-US" sz="3200" baseline="30000" dirty="0" smtClean="0">
                <a:latin typeface="Helvetica" pitchFamily="34" charset="0"/>
              </a:rPr>
              <a:t>nd</a:t>
            </a:r>
            <a:r>
              <a:rPr lang="en-US" sz="3200" dirty="0" smtClean="0">
                <a:latin typeface="Helvetica" pitchFamily="34" charset="0"/>
              </a:rPr>
              <a:t> floor addition</a:t>
            </a:r>
          </a:p>
          <a:p>
            <a:pPr lvl="1"/>
            <a:endParaRPr lang="en-US" sz="3200" dirty="0" smtClean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Location - Mid Atlantic Region</a:t>
            </a:r>
          </a:p>
          <a:p>
            <a:endParaRPr lang="en-US" sz="3200" dirty="0" smtClean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Size - 322,000 sq. 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Project Cost - $84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Completion - February 2015  </a:t>
            </a:r>
            <a:endParaRPr lang="en-US" sz="3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0" y="304800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 pitchFamily="34" charset="0"/>
              </a:rPr>
              <a:t>References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</a:rPr>
              <a:t>SHW Group LLP “Final Bid Set”.  Reston, Virginia</a:t>
            </a:r>
            <a:r>
              <a:rPr lang="en-US" dirty="0" smtClean="0">
                <a:latin typeface="Helvetica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</a:rPr>
              <a:t>Central High School “Master Specifications</a:t>
            </a:r>
            <a:r>
              <a:rPr lang="en-US" dirty="0" smtClean="0">
                <a:latin typeface="Helvetica" pitchFamily="34" charset="0"/>
              </a:rPr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ASHRAE</a:t>
            </a:r>
            <a:r>
              <a:rPr lang="en-US" dirty="0">
                <a:latin typeface="Helvetica" pitchFamily="34" charset="0"/>
              </a:rPr>
              <a:t>. Standard 62.1-2010, Ventilation for Acceptable Indoor Air Quality. Atlanta, GA. American Society of Heating Refrigeration and Air Conditioning Engineers, Inc. </a:t>
            </a:r>
            <a:endParaRPr lang="en-US" dirty="0" smtClean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</a:rPr>
              <a:t>ASHRAE. Standard 90.1-2010, Energy Standards for Buildings Except Low-Rise Residential Buildings. Atlanta, GA. American Society of Heating Refrigeration and Air Conditioning Engineers, Inc.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</a:rPr>
              <a:t>ANSI/ASA S12.60-2010, American National Standard Acoustical Performance Criteria, Design Requirements, and Guidelines for Schools, Part 1: Permanent Schools. Melville, NY. Acoustical Society of America.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Helvetica" pitchFamily="34" charset="0"/>
              </a:rPr>
              <a:t>Halliwell</a:t>
            </a:r>
            <a:r>
              <a:rPr lang="en-US" dirty="0">
                <a:latin typeface="Helvetica" pitchFamily="34" charset="0"/>
              </a:rPr>
              <a:t>, R.E., Nightingale, T. R. T., Warnock, A. C. C., </a:t>
            </a:r>
            <a:r>
              <a:rPr lang="en-US" dirty="0" err="1">
                <a:latin typeface="Helvetica" pitchFamily="34" charset="0"/>
              </a:rPr>
              <a:t>Birta</a:t>
            </a:r>
            <a:r>
              <a:rPr lang="en-US" dirty="0">
                <a:latin typeface="Helvetica" pitchFamily="34" charset="0"/>
              </a:rPr>
              <a:t>, J. A.  Gypsum Board Walls: Transmission Loss Data. 1998. NRC-CNRC.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</a:rPr>
              <a:t>Mossman, Melville. </a:t>
            </a:r>
            <a:r>
              <a:rPr lang="en-US" i="1" dirty="0">
                <a:latin typeface="Helvetica" pitchFamily="34" charset="0"/>
              </a:rPr>
              <a:t>Plumbing Cost Data, 2014</a:t>
            </a:r>
            <a:r>
              <a:rPr lang="en-US" dirty="0">
                <a:latin typeface="Helvetica" pitchFamily="34" charset="0"/>
              </a:rPr>
              <a:t>. </a:t>
            </a:r>
            <a:r>
              <a:rPr lang="en-US" dirty="0" err="1">
                <a:latin typeface="Helvetica" pitchFamily="34" charset="0"/>
              </a:rPr>
              <a:t>N.p</a:t>
            </a:r>
            <a:r>
              <a:rPr lang="en-US" dirty="0">
                <a:latin typeface="Helvetica" pitchFamily="34" charset="0"/>
              </a:rPr>
              <a:t>.: Means, Incorporated, R. S, 2013. Print.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516600" y="87121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</a:rPr>
              <a:t>Mossman, Melville. </a:t>
            </a:r>
            <a:r>
              <a:rPr lang="en-US" i="1" dirty="0">
                <a:latin typeface="Helvetica" pitchFamily="34" charset="0"/>
              </a:rPr>
              <a:t>Mechanical Cost Data, 2014</a:t>
            </a:r>
            <a:r>
              <a:rPr lang="en-US" dirty="0">
                <a:latin typeface="Helvetica" pitchFamily="34" charset="0"/>
              </a:rPr>
              <a:t>. </a:t>
            </a:r>
            <a:r>
              <a:rPr lang="en-US" dirty="0" err="1">
                <a:latin typeface="Helvetica" pitchFamily="34" charset="0"/>
              </a:rPr>
              <a:t>N.p</a:t>
            </a:r>
            <a:r>
              <a:rPr lang="en-US" dirty="0">
                <a:latin typeface="Helvetica" pitchFamily="34" charset="0"/>
              </a:rPr>
              <a:t>.: Means, Incorporated, R. S, 2013. Print</a:t>
            </a:r>
            <a:r>
              <a:rPr lang="en-US" dirty="0" smtClean="0">
                <a:latin typeface="Helvetica" pitchFamily="34" charset="0"/>
              </a:rPr>
              <a:t>.</a:t>
            </a:r>
          </a:p>
          <a:p>
            <a:endParaRPr lang="en-US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</a:rPr>
              <a:t>Phelan, Marilyn. </a:t>
            </a:r>
            <a:r>
              <a:rPr lang="en-US" i="1" dirty="0">
                <a:latin typeface="Helvetica" pitchFamily="34" charset="0"/>
              </a:rPr>
              <a:t>Assemblies Cost Data, 2014</a:t>
            </a:r>
            <a:r>
              <a:rPr lang="en-US" dirty="0">
                <a:latin typeface="Helvetica" pitchFamily="34" charset="0"/>
              </a:rPr>
              <a:t>. </a:t>
            </a:r>
            <a:r>
              <a:rPr lang="en-US" dirty="0" err="1">
                <a:latin typeface="Helvetica" pitchFamily="34" charset="0"/>
              </a:rPr>
              <a:t>N.p</a:t>
            </a:r>
            <a:r>
              <a:rPr lang="en-US" dirty="0">
                <a:latin typeface="Helvetica" pitchFamily="34" charset="0"/>
              </a:rPr>
              <a:t>.: Means, Incorporated, R. S, 2013. Print.</a:t>
            </a:r>
          </a:p>
          <a:p>
            <a:endParaRPr lang="en-US" dirty="0" smtClean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</a:rPr>
              <a:t>Faculty 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7400" y="24895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Helvetica" pitchFamily="34" charset="0"/>
              </a:rPr>
              <a:t>Questions?</a:t>
            </a:r>
            <a:endParaRPr lang="en-US" sz="6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</a:rPr>
              <a:t>Existing Mechanical System</a:t>
            </a:r>
          </a:p>
          <a:p>
            <a:endParaRPr lang="en-US" dirty="0" smtClean="0"/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97600" y="381000"/>
            <a:ext cx="754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Heating Water System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1 natural gas boiler</a:t>
            </a:r>
          </a:p>
          <a:p>
            <a:pPr lvl="1"/>
            <a:endParaRPr lang="en-US" sz="3200" dirty="0" smtClean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Chilled Water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2 air cooled </a:t>
            </a:r>
            <a:r>
              <a:rPr lang="en-US" sz="3200" dirty="0" smtClean="0">
                <a:latin typeface="Helvetica" pitchFamily="34" charset="0"/>
              </a:rPr>
              <a:t>chillers</a:t>
            </a:r>
          </a:p>
          <a:p>
            <a:pPr lvl="1"/>
            <a:endParaRPr lang="en-US" sz="3200" dirty="0" smtClean="0">
              <a:latin typeface="Helvetica" pitchFamily="34" charset="0"/>
            </a:endParaRPr>
          </a:p>
          <a:p>
            <a:endParaRPr lang="en-US" sz="3200" dirty="0" smtClean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Air Handling 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20 DOAS units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Energy recovery wheels</a:t>
            </a:r>
          </a:p>
          <a:p>
            <a:pPr lvl="1"/>
            <a:endParaRPr lang="en-US" sz="3200" dirty="0" smtClean="0"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4 pipe fan coil units</a:t>
            </a:r>
            <a:endParaRPr lang="en-US" sz="32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04800"/>
            <a:ext cx="5943600" cy="3179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3782973"/>
            <a:ext cx="5753100" cy="28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1928" y="5879068"/>
            <a:ext cx="788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Peak Heating Load – 7766 </a:t>
            </a:r>
            <a:r>
              <a:rPr lang="en-US" dirty="0" err="1" smtClean="0">
                <a:latin typeface="Helvetica" pitchFamily="34" charset="0"/>
              </a:rPr>
              <a:t>Mbh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0" y="5879068"/>
            <a:ext cx="847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Peak Cooling Load – 934 Tons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81000"/>
            <a:ext cx="8592631" cy="517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0" y="381000"/>
            <a:ext cx="8604550" cy="517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967" y="457200"/>
            <a:ext cx="8624157" cy="518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0" y="457200"/>
            <a:ext cx="8497393" cy="51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46967" y="5879068"/>
            <a:ext cx="7798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Peak Electric Demand – 88681 kWh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92800" y="58790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Peak Gas Demand – 2094 </a:t>
            </a:r>
            <a:r>
              <a:rPr lang="en-US" dirty="0" err="1" smtClean="0">
                <a:latin typeface="Helvetica" pitchFamily="34" charset="0"/>
              </a:rPr>
              <a:t>Therms</a:t>
            </a:r>
            <a:endParaRPr lang="en-US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8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dirty="0" smtClean="0"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8800" y="604897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Helvetica" pitchFamily="34" charset="0"/>
              </a:rPr>
              <a:t>REDUCE</a:t>
            </a:r>
            <a:r>
              <a:rPr lang="en-US" sz="3200" dirty="0" smtClean="0">
                <a:latin typeface="Helvetica" pitchFamily="34" charset="0"/>
              </a:rPr>
              <a:t> energy demand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Helvetica" pitchFamily="34" charset="0"/>
              </a:rPr>
              <a:t>REDUCE</a:t>
            </a:r>
            <a:r>
              <a:rPr lang="en-US" sz="3200" dirty="0" smtClean="0">
                <a:latin typeface="Helvetica" pitchFamily="34" charset="0"/>
              </a:rPr>
              <a:t> environmental impact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F0"/>
                </a:solidFill>
                <a:latin typeface="Helvetica" pitchFamily="34" charset="0"/>
              </a:rPr>
              <a:t>INCREASE</a:t>
            </a:r>
            <a:r>
              <a:rPr lang="en-US" sz="3200" dirty="0" smtClean="0">
                <a:latin typeface="Helvetica" pitchFamily="34" charset="0"/>
              </a:rPr>
              <a:t> maintainability</a:t>
            </a:r>
            <a:endParaRPr lang="en-US" sz="3200" dirty="0"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8800" y="3693855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Proposal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Ground Coupled Heat Pump System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Heat Pumps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Packaged ERUs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Hydronic Pumps </a:t>
            </a:r>
            <a:endParaRPr lang="en-US" sz="3200" dirty="0">
              <a:latin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0" y="628649"/>
            <a:ext cx="5486400" cy="55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8800" y="609600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Vertical Bore Layout</a:t>
            </a:r>
          </a:p>
          <a:p>
            <a:endParaRPr lang="en-US" sz="3200" dirty="0">
              <a:latin typeface="Helvetic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Well Field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Increase depth of well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Decrease amount of wells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4873319"/>
            <a:ext cx="9052560" cy="6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00" y="4876799"/>
            <a:ext cx="9003834" cy="64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21400" y="609600"/>
            <a:ext cx="754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Oversize Well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1000 Tons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Soccer Field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Future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No supplemental boiler / cooling tower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8800" y="6096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76828"/>
            <a:ext cx="6172199" cy="602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600" y="337813"/>
            <a:ext cx="2819400" cy="61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55200" y="871210"/>
            <a:ext cx="4800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Well Field Layout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38 rows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13 wells per row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Reverse return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144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288000" y="-1905000"/>
            <a:ext cx="0" cy="1089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1340" y="609600"/>
            <a:ext cx="445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Central High School</a:t>
            </a:r>
            <a:endParaRPr lang="en-US" sz="2800" b="1" dirty="0"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340" y="1495485"/>
            <a:ext cx="39982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</a:rPr>
              <a:t>Introduction</a:t>
            </a:r>
          </a:p>
          <a:p>
            <a:endParaRPr lang="en-US" dirty="0"/>
          </a:p>
          <a:p>
            <a:r>
              <a:rPr lang="en-US" dirty="0" smtClean="0">
                <a:latin typeface="Helvetica" pitchFamily="34" charset="0"/>
              </a:rPr>
              <a:t>Existing Mechanical System</a:t>
            </a:r>
          </a:p>
          <a:p>
            <a:endParaRPr lang="en-US" b="1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Thesis Proposal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F0"/>
                </a:solidFill>
                <a:latin typeface="Helvetica" pitchFamily="34" charset="0"/>
              </a:rPr>
              <a:t>Mechanical Breadth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  <a:latin typeface="Helvetica" pitchFamily="34" charset="0"/>
              </a:rPr>
              <a:t>GCHP Sizing / Layout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34" charset="0"/>
              </a:rPr>
              <a:t>Energy Savings</a:t>
            </a: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Acoustical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Construction Breadth</a:t>
            </a:r>
          </a:p>
          <a:p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Conclusion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1340" y="6019800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 pitchFamily="34" charset="0"/>
              </a:rPr>
              <a:t>ADAM BROWN	   MECHANICAL OPTION	   SPRING 2014</a:t>
            </a:r>
            <a:endParaRPr lang="en-US" dirty="0">
              <a:latin typeface="Helvetic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662" y="614362"/>
            <a:ext cx="6924675" cy="5629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45200" y="6096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Individual runs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Emergency shutoff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3 VFD pumps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2 primary pumps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1 redundant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34" charset="0"/>
              </a:rPr>
              <a:t>Increase maintainability</a:t>
            </a:r>
            <a:endParaRPr lang="en-US" sz="32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631</TotalTime>
  <Words>1029</Words>
  <Application>Microsoft Office PowerPoint</Application>
  <PresentationFormat>Custom</PresentationFormat>
  <Paragraphs>504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Horizon</vt:lpstr>
      <vt:lpstr>Central High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Eisenhower Chapel</dc:title>
  <dc:creator>Jarret J Clark</dc:creator>
  <cp:lastModifiedBy>PSUAE</cp:lastModifiedBy>
  <cp:revision>126</cp:revision>
  <dcterms:created xsi:type="dcterms:W3CDTF">2010-12-05T03:54:24Z</dcterms:created>
  <dcterms:modified xsi:type="dcterms:W3CDTF">2014-04-14T22:54:52Z</dcterms:modified>
</cp:coreProperties>
</file>